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257" r:id="rId5"/>
    <p:sldId id="258" r:id="rId6"/>
    <p:sldId id="259" r:id="rId7"/>
    <p:sldId id="260" r:id="rId8"/>
    <p:sldId id="263" r:id="rId9"/>
    <p:sldId id="261" r:id="rId10"/>
    <p:sldId id="262" r:id="rId11"/>
    <p:sldId id="264" r:id="rId12"/>
    <p:sldId id="265" r:id="rId13"/>
    <p:sldId id="266" r:id="rId14"/>
    <p:sldId id="267" r:id="rId15"/>
    <p:sldId id="273" r:id="rId16"/>
    <p:sldId id="274" r:id="rId17"/>
    <p:sldId id="275" r:id="rId18"/>
    <p:sldId id="276" r:id="rId19"/>
    <p:sldId id="277" r:id="rId20"/>
    <p:sldId id="278" r:id="rId21"/>
    <p:sldId id="268" r:id="rId22"/>
    <p:sldId id="269" r:id="rId23"/>
    <p:sldId id="270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74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9" d="100"/>
          <a:sy n="79" d="100"/>
        </p:scale>
        <p:origin x="234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C2751-278C-4682-9C3F-0FF7B4FCFAE7}" type="datetimeFigureOut">
              <a:rPr lang="en-US" smtClean="0"/>
              <a:t>06-Nov-18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86890-466E-41CD-A28A-B1EBDF22CA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942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F0845-D09E-4AF9-9623-EA7EA0297EF3}" type="datetimeFigureOut">
              <a:rPr lang="en-US" smtClean="0"/>
              <a:t>06-Nov-18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CD11A-EED3-40CE-98A3-28FEE84867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7CD11A-EED3-40CE-98A3-28FEE84867B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16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693A-2307-4FDC-9539-08DC9083DDED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1EA7-B10E-4739-92FE-8993461CC0B7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4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91661"/>
            <a:ext cx="2628900" cy="4909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91661"/>
            <a:ext cx="7734300" cy="4909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DC13F-2D2A-49BA-966D-6530A12E7C15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5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0E1C1-C26F-4479-A8BD-144B4C139DA5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4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09738"/>
            <a:ext cx="10515600" cy="2862262"/>
          </a:xfrm>
        </p:spPr>
        <p:txBody>
          <a:bodyPr anchor="b"/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19E61-C2D6-49AB-83F2-8FC9FEFBDAFD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7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baseline="0" noProof="0" dirty="0" smtClean="0">
                <a:solidFill>
                  <a:schemeClr val="bg1"/>
                </a:solidFill>
              </a:defRPr>
            </a:lvl1pPr>
            <a:lvl2pPr>
              <a:defRPr lang="en-US" baseline="0" noProof="0" dirty="0" smtClean="0">
                <a:solidFill>
                  <a:schemeClr val="bg1"/>
                </a:solidFill>
              </a:defRPr>
            </a:lvl2pPr>
            <a:lvl3pPr>
              <a:defRPr lang="en-US" baseline="0" noProof="0" dirty="0" smtClean="0">
                <a:solidFill>
                  <a:schemeClr val="bg1"/>
                </a:solidFill>
              </a:defRPr>
            </a:lvl3pPr>
            <a:lvl4pPr>
              <a:defRPr lang="en-US" baseline="0" noProof="0" dirty="0" smtClean="0">
                <a:solidFill>
                  <a:schemeClr val="bg1"/>
                </a:solidFill>
              </a:defRPr>
            </a:lvl4pPr>
            <a:lvl5pPr>
              <a:defRPr lang="en-US" baseline="0" noProof="0" dirty="0" smtClean="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50524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BE74F-367A-4D3C-8AA7-FA60CCA05EAE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3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9150"/>
            <a:ext cx="10094976" cy="11521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753" y="1828800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656753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E3F9C-6465-4987-8E4E-615CFD4753AA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66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EFD6-3C20-43C6-9E75-1A9D48D9576F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85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93D5A-A484-46EE-9DC8-9A16BFF8327E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0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87425"/>
            <a:ext cx="5753100" cy="4613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87BC8-78D1-4FEB-9D4F-E22E45CC04F7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2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00600" y="987425"/>
            <a:ext cx="5753100" cy="46132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68210-870C-4A62-9D1B-4B25162550AB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096500" cy="377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0CABDA2-EB00-4A4D-86B7-63E286A484E5}" type="datetime1">
              <a:rPr lang="en-US" smtClean="0"/>
              <a:t>06-Nov-18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5B29C50-D6F1-4DB6-9B68-F4CD3996E9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8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b="1" kern="1200" cap="none" spc="0">
          <a:ln w="12700" cmpd="sng">
            <a:noFill/>
            <a:prstDash val="solid"/>
          </a:ln>
          <a:solidFill>
            <a:schemeClr val="accent4">
              <a:lumMod val="50000"/>
            </a:schemeClr>
          </a:solidFill>
          <a:effectLst>
            <a:outerShdw blurRad="38100" dist="38100" dir="2700000" algn="tl">
              <a:srgbClr val="000000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6648" userDrawn="1">
          <p15:clr>
            <a:srgbClr val="F26B43"/>
          </p15:clr>
        </p15:guide>
        <p15:guide id="4" orient="horz" pos="3528" userDrawn="1">
          <p15:clr>
            <a:srgbClr val="F26B43"/>
          </p15:clr>
        </p15:guide>
        <p15:guide id="5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Image Processing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2772" y="3769462"/>
            <a:ext cx="3490174" cy="1858605"/>
          </a:xfrm>
        </p:spPr>
        <p:txBody>
          <a:bodyPr>
            <a:noAutofit/>
          </a:bodyPr>
          <a:lstStyle/>
          <a:p>
            <a:r>
              <a:rPr lang="en-US" dirty="0" smtClean="0"/>
              <a:t>Submitted by:</a:t>
            </a:r>
          </a:p>
          <a:p>
            <a:r>
              <a:rPr lang="en-US" dirty="0"/>
              <a:t>	</a:t>
            </a:r>
            <a:r>
              <a:rPr lang="en-US" dirty="0" smtClean="0"/>
              <a:t>	SHILPA JOY</a:t>
            </a:r>
          </a:p>
          <a:p>
            <a:r>
              <a:rPr lang="en-US" dirty="0" smtClean="0"/>
              <a:t>        	        S5 MCA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88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76" y="1228217"/>
            <a:ext cx="10271760" cy="4063111"/>
          </a:xfrm>
        </p:spPr>
        <p:txBody>
          <a:bodyPr>
            <a:normAutofit/>
          </a:bodyPr>
          <a:lstStyle/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Digital image processing is the use of computer algorithms to create, process, communicate, and display digital images. Digital image processing algorithms can be used to: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/>
              <a:t>Convert signals from an image sensor into digital </a:t>
            </a:r>
            <a:r>
              <a:rPr lang="en-US" dirty="0" smtClean="0"/>
              <a:t>images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Improve </a:t>
            </a:r>
            <a:r>
              <a:rPr lang="en-US" dirty="0"/>
              <a:t>clarity, and remove noise and other </a:t>
            </a:r>
            <a:r>
              <a:rPr lang="en-US" dirty="0" smtClean="0"/>
              <a:t>artifacts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Extract </a:t>
            </a:r>
            <a:r>
              <a:rPr lang="en-US" dirty="0"/>
              <a:t>the size, scale, or number of objects in a </a:t>
            </a:r>
            <a:r>
              <a:rPr lang="en-US" dirty="0" smtClean="0"/>
              <a:t>scene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Prepare </a:t>
            </a:r>
            <a:r>
              <a:rPr lang="en-US" dirty="0"/>
              <a:t>images for display or </a:t>
            </a:r>
            <a:r>
              <a:rPr lang="en-US" dirty="0" smtClean="0"/>
              <a:t>printing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Compress </a:t>
            </a:r>
            <a:r>
              <a:rPr lang="en-US" dirty="0"/>
              <a:t>images for communication across a network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9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704" y="996569"/>
            <a:ext cx="10308336" cy="5635879"/>
          </a:xfrm>
        </p:spPr>
        <p:txBody>
          <a:bodyPr>
            <a:normAutofit fontScale="92500" lnSpcReduction="10000"/>
          </a:bodyPr>
          <a:lstStyle/>
          <a:p>
            <a:pPr marL="82550" lvl="0" indent="0" algn="just">
              <a:lnSpc>
                <a:spcPct val="100000"/>
              </a:lnSpc>
              <a:buNone/>
            </a:pPr>
            <a:r>
              <a:rPr lang="en-US" dirty="0"/>
              <a:t>The following images illustrate a few of these examples: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r>
              <a:rPr lang="en-US" dirty="0"/>
              <a:t>            </a:t>
            </a:r>
          </a:p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	Removing noise using a Wiener Filter.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r>
              <a:rPr lang="en-US" dirty="0"/>
              <a:t>                           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 smtClean="0"/>
          </a:p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	Counting circular objects in an image.</a:t>
            </a:r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988324" y="1508787"/>
            <a:ext cx="6229339" cy="18288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88325" y="3849804"/>
            <a:ext cx="6229338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8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DIP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100965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Early 1920s: One of the first applications of digital imaging was in the newspaper industry</a:t>
            </a:r>
          </a:p>
          <a:p>
            <a:pPr lvl="0" fontAlgn="base"/>
            <a:r>
              <a:rPr lang="en-US" dirty="0"/>
              <a:t>The Bartlane cable picture transmission </a:t>
            </a:r>
            <a:r>
              <a:rPr lang="en-US" dirty="0" smtClean="0"/>
              <a:t>service</a:t>
            </a:r>
            <a:endParaRPr lang="en-US" dirty="0"/>
          </a:p>
          <a:p>
            <a:pPr fontAlgn="base"/>
            <a:r>
              <a:rPr lang="en-US" dirty="0"/>
              <a:t>Images were transferred by submarine cable between London and New York</a:t>
            </a:r>
          </a:p>
          <a:p>
            <a:pPr lvl="0" fontAlgn="base"/>
            <a:r>
              <a:rPr lang="en-US" dirty="0"/>
              <a:t>Pictures were coded for cable transfer and reconstructed at the receiving </a:t>
            </a:r>
            <a:r>
              <a:rPr lang="en-US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08221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9904" y="978503"/>
            <a:ext cx="10096500" cy="490714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1960s: Improvements in computing technology and the onset of the space race led to a surge of work in digital image processing</a:t>
            </a:r>
          </a:p>
          <a:p>
            <a:pPr lvl="0" fontAlgn="base">
              <a:lnSpc>
                <a:spcPct val="100000"/>
              </a:lnSpc>
            </a:pPr>
            <a:r>
              <a:rPr lang="en-US" dirty="0"/>
              <a:t>1964: Computers used to improve the quality of images of the moon taken by the </a:t>
            </a:r>
            <a:r>
              <a:rPr lang="en-US" i="1" dirty="0"/>
              <a:t>Ranger 7</a:t>
            </a:r>
            <a:r>
              <a:rPr lang="en-US" dirty="0"/>
              <a:t> probe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1970s:  Digital image processing begins to be used in medical applications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Tomography </a:t>
            </a:r>
            <a:r>
              <a:rPr lang="en-US" dirty="0"/>
              <a:t>(CAT) </a:t>
            </a:r>
            <a:r>
              <a:rPr lang="en-US" dirty="0" smtClean="0"/>
              <a:t>scans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Used in the detection of tumors or for screening the patients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6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752"/>
            <a:ext cx="10096500" cy="527621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1980s - Today: The use of digital image processing techniques has exploded and they are now used for all kinds of tasks in all kinds of areas</a:t>
            </a:r>
          </a:p>
          <a:p>
            <a:pPr lvl="0" fontAlgn="base"/>
            <a:r>
              <a:rPr lang="en-US" dirty="0"/>
              <a:t>Image enhancement/restoration</a:t>
            </a:r>
          </a:p>
          <a:p>
            <a:pPr lvl="0" fontAlgn="base"/>
            <a:r>
              <a:rPr lang="en-US" dirty="0"/>
              <a:t>Artistic effects</a:t>
            </a:r>
          </a:p>
          <a:p>
            <a:pPr lvl="0" fontAlgn="base"/>
            <a:r>
              <a:rPr lang="en-US" dirty="0"/>
              <a:t>Medical visualisation</a:t>
            </a:r>
          </a:p>
          <a:p>
            <a:pPr lvl="0" fontAlgn="base"/>
            <a:r>
              <a:rPr lang="en-US" dirty="0"/>
              <a:t>Industrial inspection</a:t>
            </a:r>
          </a:p>
          <a:p>
            <a:pPr lvl="0" fontAlgn="base"/>
            <a:r>
              <a:rPr lang="en-US" dirty="0"/>
              <a:t>Law enforcement</a:t>
            </a:r>
          </a:p>
          <a:p>
            <a:r>
              <a:rPr lang="en-US" dirty="0"/>
              <a:t>Human computer interfaces</a:t>
            </a:r>
          </a:p>
        </p:txBody>
      </p:sp>
    </p:spTree>
    <p:extLst>
      <p:ext uri="{BB962C8B-B14F-4D97-AF65-F5344CB8AC3E}">
        <p14:creationId xmlns:p14="http://schemas.microsoft.com/office/powerpoint/2010/main" val="112567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26672" y="1094321"/>
            <a:ext cx="2733675" cy="18288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340367" y="1094321"/>
            <a:ext cx="2692400" cy="26384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60347" y="38564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picture of the moon taken by 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Ranger</a:t>
            </a: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7 probe minutes before landing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4"/>
          <a:stretch>
            <a:fillRect/>
          </a:stretch>
        </p:blipFill>
        <p:spPr>
          <a:xfrm>
            <a:off x="8665144" y="1094321"/>
            <a:ext cx="2559050" cy="25590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93426" y="3856462"/>
            <a:ext cx="3202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Typical head slice CAT image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95073" y="3020459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Early digital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23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708338"/>
            <a:ext cx="10096500" cy="5468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IMAGE ENHANCEMENT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57200" y="1218302"/>
            <a:ext cx="7356338" cy="4332492"/>
            <a:chOff x="-3809" y="49530"/>
            <a:chExt cx="7356338" cy="3949700"/>
          </a:xfrm>
        </p:grpSpPr>
        <p:pic>
          <p:nvPicPr>
            <p:cNvPr id="6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780923" y="49530"/>
              <a:ext cx="2101850" cy="1730693"/>
            </a:xfrm>
            <a:prstGeom prst="rect">
              <a:avLst/>
            </a:prstGeom>
          </p:spPr>
        </p:pic>
        <p:pic>
          <p:nvPicPr>
            <p:cNvPr id="7" name="Picture 6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2786540" y="2229331"/>
              <a:ext cx="2127250" cy="1757679"/>
            </a:xfrm>
            <a:prstGeom prst="rect">
              <a:avLst/>
            </a:prstGeom>
          </p:spPr>
        </p:pic>
        <p:sp>
          <p:nvSpPr>
            <p:cNvPr id="8" name="Shape 329"/>
            <p:cNvSpPr/>
            <p:nvPr/>
          </p:nvSpPr>
          <p:spPr>
            <a:xfrm rot="5400000">
              <a:off x="3539068" y="1832995"/>
              <a:ext cx="474406" cy="387277"/>
            </a:xfrm>
            <a:custGeom>
              <a:avLst/>
              <a:gdLst/>
              <a:ahLst/>
              <a:cxnLst/>
              <a:rect l="0" t="0" r="0" b="0"/>
              <a:pathLst>
                <a:path w="544830" h="353060">
                  <a:moveTo>
                    <a:pt x="407670" y="0"/>
                  </a:moveTo>
                  <a:lnTo>
                    <a:pt x="544830" y="176530"/>
                  </a:lnTo>
                  <a:lnTo>
                    <a:pt x="407670" y="353060"/>
                  </a:lnTo>
                  <a:lnTo>
                    <a:pt x="407670" y="265430"/>
                  </a:lnTo>
                  <a:lnTo>
                    <a:pt x="0" y="265430"/>
                  </a:lnTo>
                  <a:lnTo>
                    <a:pt x="0" y="88900"/>
                  </a:lnTo>
                  <a:lnTo>
                    <a:pt x="407670" y="88900"/>
                  </a:lnTo>
                  <a:lnTo>
                    <a:pt x="40767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9" name="Shape 330"/>
            <p:cNvSpPr/>
            <p:nvPr/>
          </p:nvSpPr>
          <p:spPr>
            <a:xfrm rot="5400000">
              <a:off x="3534334" y="1821852"/>
              <a:ext cx="452123" cy="387277"/>
            </a:xfrm>
            <a:custGeom>
              <a:avLst/>
              <a:gdLst/>
              <a:ahLst/>
              <a:cxnLst/>
              <a:rect l="0" t="0" r="0" b="0"/>
              <a:pathLst>
                <a:path w="544830" h="353060">
                  <a:moveTo>
                    <a:pt x="0" y="88900"/>
                  </a:moveTo>
                  <a:lnTo>
                    <a:pt x="407670" y="88900"/>
                  </a:lnTo>
                  <a:lnTo>
                    <a:pt x="407670" y="0"/>
                  </a:lnTo>
                  <a:lnTo>
                    <a:pt x="544830" y="176530"/>
                  </a:lnTo>
                  <a:lnTo>
                    <a:pt x="407670" y="353060"/>
                  </a:lnTo>
                  <a:lnTo>
                    <a:pt x="407670" y="265430"/>
                  </a:lnTo>
                  <a:lnTo>
                    <a:pt x="0" y="265430"/>
                  </a:lnTo>
                  <a:lnTo>
                    <a:pt x="0" y="8890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Shape 331"/>
            <p:cNvSpPr/>
            <p:nvPr/>
          </p:nvSpPr>
          <p:spPr>
            <a:xfrm>
              <a:off x="4865370" y="276352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Shape 332"/>
            <p:cNvSpPr/>
            <p:nvPr/>
          </p:nvSpPr>
          <p:spPr>
            <a:xfrm>
              <a:off x="5410200" y="311658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pic>
          <p:nvPicPr>
            <p:cNvPr id="12" name="Picture 11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5239946" y="49530"/>
              <a:ext cx="2112583" cy="1739899"/>
            </a:xfrm>
            <a:prstGeom prst="rect">
              <a:avLst/>
            </a:prstGeom>
          </p:spPr>
        </p:pic>
        <p:pic>
          <p:nvPicPr>
            <p:cNvPr id="13" name="Picture 1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5158398" y="2241551"/>
              <a:ext cx="2127250" cy="1757679"/>
            </a:xfrm>
            <a:prstGeom prst="rect">
              <a:avLst/>
            </a:prstGeom>
          </p:spPr>
        </p:pic>
        <p:sp>
          <p:nvSpPr>
            <p:cNvPr id="14" name="Shape 337"/>
            <p:cNvSpPr/>
            <p:nvPr/>
          </p:nvSpPr>
          <p:spPr>
            <a:xfrm rot="5400000">
              <a:off x="6001839" y="1842008"/>
              <a:ext cx="440363" cy="387277"/>
            </a:xfrm>
            <a:custGeom>
              <a:avLst/>
              <a:gdLst/>
              <a:ahLst/>
              <a:cxnLst/>
              <a:rect l="0" t="0" r="0" b="0"/>
              <a:pathLst>
                <a:path w="546100" h="353060">
                  <a:moveTo>
                    <a:pt x="408940" y="0"/>
                  </a:moveTo>
                  <a:lnTo>
                    <a:pt x="546100" y="176530"/>
                  </a:lnTo>
                  <a:lnTo>
                    <a:pt x="408940" y="353060"/>
                  </a:lnTo>
                  <a:lnTo>
                    <a:pt x="408940" y="265430"/>
                  </a:lnTo>
                  <a:lnTo>
                    <a:pt x="0" y="265430"/>
                  </a:lnTo>
                  <a:lnTo>
                    <a:pt x="0" y="88900"/>
                  </a:lnTo>
                  <a:lnTo>
                    <a:pt x="408940" y="88900"/>
                  </a:lnTo>
                  <a:lnTo>
                    <a:pt x="40894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Shape 338"/>
            <p:cNvSpPr/>
            <p:nvPr/>
          </p:nvSpPr>
          <p:spPr>
            <a:xfrm rot="5400000">
              <a:off x="5988822" y="1828991"/>
              <a:ext cx="466398" cy="387277"/>
            </a:xfrm>
            <a:custGeom>
              <a:avLst/>
              <a:gdLst/>
              <a:ahLst/>
              <a:cxnLst/>
              <a:rect l="0" t="0" r="0" b="0"/>
              <a:pathLst>
                <a:path w="546100" h="353060">
                  <a:moveTo>
                    <a:pt x="0" y="88900"/>
                  </a:moveTo>
                  <a:lnTo>
                    <a:pt x="408940" y="88900"/>
                  </a:lnTo>
                  <a:lnTo>
                    <a:pt x="408940" y="0"/>
                  </a:lnTo>
                  <a:lnTo>
                    <a:pt x="546100" y="176530"/>
                  </a:lnTo>
                  <a:lnTo>
                    <a:pt x="408940" y="353060"/>
                  </a:lnTo>
                  <a:lnTo>
                    <a:pt x="408940" y="265430"/>
                  </a:lnTo>
                  <a:lnTo>
                    <a:pt x="0" y="265430"/>
                  </a:lnTo>
                  <a:lnTo>
                    <a:pt x="0" y="8890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Shape 339"/>
            <p:cNvSpPr/>
            <p:nvPr/>
          </p:nvSpPr>
          <p:spPr>
            <a:xfrm>
              <a:off x="4865370" y="75819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Shape 340"/>
            <p:cNvSpPr/>
            <p:nvPr/>
          </p:nvSpPr>
          <p:spPr>
            <a:xfrm>
              <a:off x="5411470" y="111125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pic>
          <p:nvPicPr>
            <p:cNvPr id="18" name="Picture 17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12065" y="49530"/>
              <a:ext cx="2527300" cy="1739900"/>
            </a:xfrm>
            <a:prstGeom prst="rect">
              <a:avLst/>
            </a:prstGeom>
          </p:spPr>
        </p:pic>
        <p:pic>
          <p:nvPicPr>
            <p:cNvPr id="19" name="Picture 18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-3809" y="2243455"/>
              <a:ext cx="2559050" cy="1755775"/>
            </a:xfrm>
            <a:prstGeom prst="rect">
              <a:avLst/>
            </a:prstGeom>
          </p:spPr>
        </p:pic>
        <p:sp>
          <p:nvSpPr>
            <p:cNvPr id="20" name="Shape 346"/>
            <p:cNvSpPr/>
            <p:nvPr/>
          </p:nvSpPr>
          <p:spPr>
            <a:xfrm>
              <a:off x="1054100" y="1841500"/>
              <a:ext cx="449580" cy="400050"/>
            </a:xfrm>
            <a:custGeom>
              <a:avLst/>
              <a:gdLst/>
              <a:ahLst/>
              <a:cxnLst/>
              <a:rect l="0" t="0" r="0" b="0"/>
              <a:pathLst>
                <a:path w="449580" h="400050">
                  <a:moveTo>
                    <a:pt x="111760" y="0"/>
                  </a:moveTo>
                  <a:lnTo>
                    <a:pt x="336550" y="0"/>
                  </a:lnTo>
                  <a:lnTo>
                    <a:pt x="336550" y="299720"/>
                  </a:lnTo>
                  <a:lnTo>
                    <a:pt x="449580" y="299720"/>
                  </a:lnTo>
                  <a:lnTo>
                    <a:pt x="223520" y="400050"/>
                  </a:lnTo>
                  <a:lnTo>
                    <a:pt x="0" y="299720"/>
                  </a:lnTo>
                  <a:lnTo>
                    <a:pt x="111760" y="299720"/>
                  </a:lnTo>
                  <a:lnTo>
                    <a:pt x="11176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Shape 348"/>
            <p:cNvSpPr/>
            <p:nvPr/>
          </p:nvSpPr>
          <p:spPr>
            <a:xfrm>
              <a:off x="1054100" y="1841500"/>
              <a:ext cx="449580" cy="400050"/>
            </a:xfrm>
            <a:custGeom>
              <a:avLst/>
              <a:gdLst/>
              <a:ahLst/>
              <a:cxnLst/>
              <a:rect l="0" t="0" r="0" b="0"/>
              <a:pathLst>
                <a:path w="449580" h="400050">
                  <a:moveTo>
                    <a:pt x="111760" y="0"/>
                  </a:moveTo>
                  <a:lnTo>
                    <a:pt x="111760" y="299720"/>
                  </a:lnTo>
                  <a:lnTo>
                    <a:pt x="0" y="299720"/>
                  </a:lnTo>
                  <a:lnTo>
                    <a:pt x="223520" y="400050"/>
                  </a:lnTo>
                  <a:lnTo>
                    <a:pt x="449580" y="299720"/>
                  </a:lnTo>
                  <a:lnTo>
                    <a:pt x="336550" y="299720"/>
                  </a:lnTo>
                  <a:lnTo>
                    <a:pt x="336550" y="0"/>
                  </a:lnTo>
                  <a:lnTo>
                    <a:pt x="11176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Shape 349"/>
            <p:cNvSpPr/>
            <p:nvPr/>
          </p:nvSpPr>
          <p:spPr>
            <a:xfrm>
              <a:off x="1054100" y="184150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Shape 350"/>
            <p:cNvSpPr/>
            <p:nvPr/>
          </p:nvSpPr>
          <p:spPr>
            <a:xfrm>
              <a:off x="1503680" y="224155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744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916219" y="837175"/>
            <a:ext cx="2996904" cy="234713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964400" y="3363731"/>
            <a:ext cx="2900542" cy="1337057"/>
          </a:xfrm>
          <a:prstGeom prst="rect">
            <a:avLst/>
          </a:prstGeom>
          <a:ln>
            <a:noFill/>
          </a:ln>
        </p:spPr>
        <p:txBody>
          <a:bodyPr lIns="0" tIns="0" rIns="0" bIns="0" rtlCol="0">
            <a:no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Artistic effects are used to </a:t>
            </a:r>
            <a:r>
              <a:rPr lang="en-US" dirty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make images more visually appealing to add special effects and to make composite images 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175909" y="837175"/>
            <a:ext cx="2975020" cy="3590817"/>
            <a:chOff x="-1904" y="-3809"/>
            <a:chExt cx="3898900" cy="5562599"/>
          </a:xfrm>
        </p:grpSpPr>
        <p:pic>
          <p:nvPicPr>
            <p:cNvPr id="9" name="Picture 8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-1904" y="-3809"/>
              <a:ext cx="3898900" cy="3038475"/>
            </a:xfrm>
            <a:prstGeom prst="rect">
              <a:avLst/>
            </a:prstGeom>
          </p:spPr>
        </p:pic>
        <p:pic>
          <p:nvPicPr>
            <p:cNvPr id="10" name="Picture 9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1904" y="3168015"/>
              <a:ext cx="2609850" cy="2390775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4555729" y="4427992"/>
            <a:ext cx="3711377" cy="1595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2915" marR="0" indent="-63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</a:pP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L</a:t>
            </a:r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aw enforcers</a:t>
            </a:r>
            <a:endParaRPr lang="en-US" dirty="0" smtClean="0">
              <a:solidFill>
                <a:schemeClr val="bg1"/>
              </a:solidFill>
              <a:latin typeface="Calibri" panose="020F0502020204030204" pitchFamily="34" charset="0"/>
              <a:ea typeface="Franklin Gothic Book" panose="020B0503020102020204" pitchFamily="34" charset="0"/>
              <a:cs typeface="Franklin Gothic Book" panose="020B0503020102020204" pitchFamily="34" charset="0"/>
            </a:endParaRPr>
          </a:p>
          <a:p>
            <a:pPr marL="742315" marR="0" indent="-2857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Number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plate recognition for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speed cameras/automated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toll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systems</a:t>
            </a:r>
            <a:endParaRPr lang="en-US" dirty="0">
              <a:solidFill>
                <a:schemeClr val="bg1"/>
              </a:solidFill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Franklin Gothic Book" panose="020B0503020102020204" pitchFamily="34" charset="0"/>
              <a:cs typeface="Franklin Gothic Book" panose="020B0503020102020204" pitchFamily="34" charset="0"/>
            </a:endParaRPr>
          </a:p>
          <a:p>
            <a:pPr marL="742315" marR="0" indent="-2857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Fingerprint recognition</a:t>
            </a:r>
            <a:endParaRPr lang="en-US" dirty="0">
              <a:solidFill>
                <a:schemeClr val="bg1"/>
              </a:solidFill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0504" y="680013"/>
            <a:ext cx="4058009" cy="3747980"/>
            <a:chOff x="0" y="0"/>
            <a:chExt cx="4620260" cy="4951730"/>
          </a:xfrm>
        </p:grpSpPr>
        <p:pic>
          <p:nvPicPr>
            <p:cNvPr id="13" name="Picture 1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0" y="2895600"/>
              <a:ext cx="1366520" cy="2039620"/>
            </a:xfrm>
            <a:prstGeom prst="rect">
              <a:avLst/>
            </a:prstGeom>
          </p:spPr>
        </p:pic>
        <p:pic>
          <p:nvPicPr>
            <p:cNvPr id="14" name="Picture 13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1494790" y="2387600"/>
              <a:ext cx="3125470" cy="2564130"/>
            </a:xfrm>
            <a:prstGeom prst="rect">
              <a:avLst/>
            </a:prstGeom>
          </p:spPr>
        </p:pic>
        <p:pic>
          <p:nvPicPr>
            <p:cNvPr id="15" name="Picture 14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1471930" y="0"/>
              <a:ext cx="3143250" cy="2247900"/>
            </a:xfrm>
            <a:prstGeom prst="rect">
              <a:avLst/>
            </a:prstGeom>
          </p:spPr>
        </p:pic>
      </p:grpSp>
      <p:sp>
        <p:nvSpPr>
          <p:cNvPr id="16" name="Rectangle 15"/>
          <p:cNvSpPr/>
          <p:nvPr/>
        </p:nvSpPr>
        <p:spPr>
          <a:xfrm>
            <a:off x="480395" y="4533732"/>
            <a:ext cx="337804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Human 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computer </a:t>
            </a:r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interfaces(HCI)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Face </a:t>
            </a:r>
            <a:r>
              <a:rPr lang="en-US" dirty="0" smtClean="0">
                <a:solidFill>
                  <a:schemeClr val="bg1"/>
                </a:solidFill>
              </a:rPr>
              <a:t>recognition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Gesture </a:t>
            </a:r>
            <a:r>
              <a:rPr lang="en-US" dirty="0">
                <a:solidFill>
                  <a:schemeClr val="bg1"/>
                </a:solidFill>
              </a:rPr>
              <a:t>recognition</a:t>
            </a:r>
          </a:p>
          <a:p>
            <a:r>
              <a:rPr lang="en-US" dirty="0" smtClean="0">
                <a:solidFill>
                  <a:srgbClr val="000000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47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66" y="339542"/>
            <a:ext cx="10096500" cy="1150907"/>
          </a:xfrm>
        </p:spPr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8424"/>
            <a:ext cx="10096500" cy="5363570"/>
          </a:xfrm>
        </p:spPr>
        <p:txBody>
          <a:bodyPr>
            <a:normAutofit/>
          </a:bodyPr>
          <a:lstStyle/>
          <a:p>
            <a:pPr lvl="0" fontAlgn="base"/>
            <a:r>
              <a:rPr lang="en-US" dirty="0" smtClean="0"/>
              <a:t>Digital images can be processed by digital computers.</a:t>
            </a:r>
          </a:p>
          <a:p>
            <a:pPr lvl="0" fontAlgn="base"/>
            <a:r>
              <a:rPr lang="en-US" dirty="0" smtClean="0"/>
              <a:t>Important features such as edges can be extracted from images which can be used in industry.</a:t>
            </a:r>
          </a:p>
          <a:p>
            <a:pPr lvl="0" fontAlgn="base"/>
            <a:r>
              <a:rPr lang="en-US" dirty="0" smtClean="0"/>
              <a:t>Images can be given more sharpness and better visual appearance.</a:t>
            </a:r>
          </a:p>
          <a:p>
            <a:pPr lvl="0" fontAlgn="base"/>
            <a:r>
              <a:rPr lang="en-US" dirty="0" smtClean="0"/>
              <a:t>Minor errors can be rectified.</a:t>
            </a:r>
          </a:p>
          <a:p>
            <a:pPr lvl="0" fontAlgn="base"/>
            <a:r>
              <a:rPr lang="en-US" dirty="0" smtClean="0"/>
              <a:t>It allows robots to have vision.</a:t>
            </a:r>
          </a:p>
          <a:p>
            <a:pPr lvl="0" fontAlgn="base"/>
            <a:r>
              <a:rPr lang="en-US" dirty="0" smtClean="0"/>
              <a:t>It allows weather forecasting.</a:t>
            </a:r>
          </a:p>
          <a:p>
            <a:pPr lvl="0" fontAlgn="base"/>
            <a:r>
              <a:rPr lang="en-US" dirty="0" smtClean="0"/>
              <a:t>It is used to </a:t>
            </a:r>
            <a:r>
              <a:rPr lang="en-US" dirty="0" err="1" smtClean="0"/>
              <a:t>analyse</a:t>
            </a:r>
            <a:r>
              <a:rPr lang="en-US" dirty="0" smtClean="0"/>
              <a:t> medical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69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3315"/>
            <a:ext cx="10096500" cy="1150907"/>
          </a:xfrm>
        </p:spPr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7512"/>
            <a:ext cx="10096500" cy="3183103"/>
          </a:xfrm>
        </p:spPr>
        <p:txBody>
          <a:bodyPr/>
          <a:lstStyle/>
          <a:p>
            <a:pPr lvl="0" fontAlgn="base"/>
            <a:r>
              <a:rPr lang="en-US" dirty="0"/>
              <a:t>The initial cost can be high depending on the system used, the number of detectors purchased, etc</a:t>
            </a:r>
            <a:r>
              <a:rPr lang="en-US" dirty="0" smtClean="0"/>
              <a:t>.</a:t>
            </a:r>
          </a:p>
          <a:p>
            <a:pPr lvl="0" fontAlgn="base"/>
            <a:r>
              <a:rPr lang="en-US" dirty="0" smtClean="0"/>
              <a:t>Time consuming.</a:t>
            </a:r>
            <a:endParaRPr lang="en-US" dirty="0"/>
          </a:p>
          <a:p>
            <a:r>
              <a:rPr lang="en-US" dirty="0" smtClean="0"/>
              <a:t>Lack of qualified professional.</a:t>
            </a:r>
          </a:p>
          <a:p>
            <a:r>
              <a:rPr lang="en-US" dirty="0" smtClean="0"/>
              <a:t>Expensive for one-time or just few times user.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77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837127"/>
            <a:ext cx="10096500" cy="836743"/>
          </a:xfrm>
        </p:spPr>
        <p:txBody>
          <a:bodyPr>
            <a:normAutofit fontScale="90000"/>
          </a:bodyPr>
          <a:lstStyle/>
          <a:p>
            <a:r>
              <a:rPr lang="en-US" sz="4400" dirty="0" smtClean="0"/>
              <a:t>Content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57200" y="1418406"/>
            <a:ext cx="10096500" cy="4699059"/>
          </a:xfrm>
        </p:spPr>
        <p:txBody>
          <a:bodyPr>
            <a:noAutofit/>
          </a:bodyPr>
          <a:lstStyle/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>
                <a:latin typeface="Cambria" pitchFamily="18" charset="0"/>
              </a:rPr>
              <a:t>What </a:t>
            </a:r>
            <a:r>
              <a:rPr lang="en-US" dirty="0">
                <a:latin typeface="Cambria" pitchFamily="18" charset="0"/>
              </a:rPr>
              <a:t>is Image Processing ?</a:t>
            </a:r>
            <a:endParaRPr lang="en-US" dirty="0"/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Applications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Purpose of Image </a:t>
            </a:r>
            <a:r>
              <a:rPr lang="en-US" dirty="0" smtClean="0"/>
              <a:t>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Components of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Types </a:t>
            </a:r>
            <a:r>
              <a:rPr lang="en-US" dirty="0"/>
              <a:t>of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Digital image and Digital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History of DIP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Advantages </a:t>
            </a:r>
            <a:endParaRPr lang="en-US" dirty="0"/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Disadvantages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534"/>
            <a:ext cx="10096500" cy="1150907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87857"/>
            <a:ext cx="10269940" cy="483948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It’s a critical study, which plays a vital role in modern world as it is involved with advanced use of science and technology.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advances in technology have created tremendous opportunities for Vision System and Image Processing. There is no doubt that the trend will continue into the </a:t>
            </a:r>
            <a:r>
              <a:rPr lang="en-US" dirty="0" smtClean="0"/>
              <a:t>future.</a:t>
            </a:r>
          </a:p>
          <a:p>
            <a:pPr marL="0" indent="0">
              <a:buNone/>
            </a:pPr>
            <a:r>
              <a:rPr lang="en-US" dirty="0" smtClean="0"/>
              <a:t>Over </a:t>
            </a:r>
            <a:r>
              <a:rPr lang="en-US" dirty="0"/>
              <a:t>the next few years, the growth of digital </a:t>
            </a:r>
            <a:r>
              <a:rPr lang="en-US" dirty="0" smtClean="0"/>
              <a:t>image processing </a:t>
            </a:r>
            <a:r>
              <a:rPr lang="en-US" dirty="0"/>
              <a:t>is going to be enormous with new products and technologies coming out frequently. </a:t>
            </a:r>
          </a:p>
        </p:txBody>
      </p:sp>
    </p:spTree>
    <p:extLst>
      <p:ext uri="{BB962C8B-B14F-4D97-AF65-F5344CB8AC3E}">
        <p14:creationId xmlns:p14="http://schemas.microsoft.com/office/powerpoint/2010/main" val="87556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082621">
            <a:off x="622136" y="1549871"/>
            <a:ext cx="10096500" cy="2651297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latin typeface="Viner Hand ITC" panose="03070502030502020203" pitchFamily="66" charset="0"/>
              </a:rPr>
              <a:t>THANK YOU</a:t>
            </a:r>
            <a:endParaRPr lang="en-US" sz="6000" dirty="0"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29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2519"/>
            <a:ext cx="10096500" cy="1150907"/>
          </a:xfrm>
        </p:spPr>
        <p:txBody>
          <a:bodyPr>
            <a:normAutofit/>
          </a:bodyPr>
          <a:lstStyle/>
          <a:p>
            <a:r>
              <a:rPr lang="en-US" dirty="0" smtClean="0"/>
              <a:t>What is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10096500" cy="477806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An image is nothing more than a two dimensional signal. It is defined by the mathematical function f(</a:t>
            </a:r>
            <a:r>
              <a:rPr lang="en-US" dirty="0" err="1"/>
              <a:t>x,y</a:t>
            </a:r>
            <a:r>
              <a:rPr lang="en-US" dirty="0"/>
              <a:t>) where x and y are the two co-ordinates horizontally and vertically.</a:t>
            </a:r>
          </a:p>
          <a:p>
            <a:pPr marL="0" indent="0" algn="just">
              <a:buNone/>
            </a:pPr>
            <a:r>
              <a:rPr lang="en-US" dirty="0"/>
              <a:t>The value of f(</a:t>
            </a:r>
            <a:r>
              <a:rPr lang="en-US" dirty="0" err="1"/>
              <a:t>x,y</a:t>
            </a:r>
            <a:r>
              <a:rPr lang="en-US" dirty="0"/>
              <a:t>) at any point gives the pixel value at that point of an </a:t>
            </a:r>
            <a:r>
              <a:rPr lang="en-US" dirty="0" smtClean="0"/>
              <a:t>image.</a:t>
            </a: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Image </a:t>
            </a:r>
            <a:r>
              <a:rPr lang="en-US" dirty="0"/>
              <a:t>Processing is any form of signal processing for which our input is an image, such as photographs or frames of video and our output can be either an image or a set of characteristics or parameters related to the image</a:t>
            </a:r>
            <a:r>
              <a:rPr lang="en-US" dirty="0" smtClean="0"/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A digital image is an array of real or complex numbers represented by a finite number of bits.</a:t>
            </a: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The optical and analog image processing is also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37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624084"/>
            <a:ext cx="4892040" cy="45528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   Face </a:t>
            </a:r>
            <a:r>
              <a:rPr lang="en-US" dirty="0"/>
              <a:t>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  </a:t>
            </a:r>
            <a:r>
              <a:rPr lang="en-US" dirty="0" smtClean="0"/>
              <a:t> Feature </a:t>
            </a:r>
            <a:r>
              <a:rPr lang="en-US" dirty="0"/>
              <a:t>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   Non-photorealistic rendering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Medical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Microscope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Morphological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Remote </a:t>
            </a:r>
            <a:r>
              <a:rPr lang="en-US" dirty="0" smtClean="0"/>
              <a:t>sensing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   Finger print recognition</a:t>
            </a:r>
          </a:p>
        </p:txBody>
      </p:sp>
    </p:spTree>
    <p:extLst>
      <p:ext uri="{BB962C8B-B14F-4D97-AF65-F5344CB8AC3E}">
        <p14:creationId xmlns:p14="http://schemas.microsoft.com/office/powerpoint/2010/main" val="329006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of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6431280" cy="3343783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dirty="0"/>
              <a:t>Image Sensors</a:t>
            </a:r>
          </a:p>
          <a:p>
            <a:pPr algn="just">
              <a:lnSpc>
                <a:spcPct val="100000"/>
              </a:lnSpc>
            </a:pPr>
            <a:r>
              <a:rPr lang="en-US" dirty="0"/>
              <a:t>Image Displays</a:t>
            </a:r>
          </a:p>
          <a:p>
            <a:pPr algn="just">
              <a:lnSpc>
                <a:spcPct val="100000"/>
              </a:lnSpc>
            </a:pPr>
            <a:r>
              <a:rPr lang="en-US" dirty="0" smtClean="0"/>
              <a:t>Software(</a:t>
            </a:r>
            <a:r>
              <a:rPr lang="en-US" dirty="0" err="1" smtClean="0"/>
              <a:t>CImg</a:t>
            </a:r>
            <a:r>
              <a:rPr lang="en-US" dirty="0" smtClean="0"/>
              <a:t>, </a:t>
            </a:r>
            <a:r>
              <a:rPr lang="en-US" dirty="0" err="1"/>
              <a:t>OpenCV</a:t>
            </a:r>
            <a:r>
              <a:rPr lang="en-US" dirty="0"/>
              <a:t>)</a:t>
            </a:r>
            <a:endParaRPr lang="en-US" dirty="0" smtClean="0"/>
          </a:p>
          <a:p>
            <a:pPr algn="just">
              <a:lnSpc>
                <a:spcPct val="100000"/>
              </a:lnSpc>
            </a:pPr>
            <a:r>
              <a:rPr lang="en-US" dirty="0" smtClean="0"/>
              <a:t>Image </a:t>
            </a:r>
            <a:r>
              <a:rPr lang="en-US" dirty="0"/>
              <a:t>Processing Hardware</a:t>
            </a:r>
          </a:p>
          <a:p>
            <a:pPr algn="just">
              <a:lnSpc>
                <a:spcPct val="100000"/>
              </a:lnSpc>
            </a:pPr>
            <a:r>
              <a:rPr lang="en-US" dirty="0"/>
              <a:t>Memory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7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Purpose of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9125712" cy="3941191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b="1" dirty="0"/>
              <a:t>Visualization</a:t>
            </a:r>
            <a:r>
              <a:rPr lang="en-US" dirty="0"/>
              <a:t> - Observe the objects that are not visible.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sharpening and restoration </a:t>
            </a:r>
            <a:r>
              <a:rPr lang="en-US" dirty="0"/>
              <a:t>- To create a better image.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retrieval </a:t>
            </a:r>
            <a:r>
              <a:rPr lang="en-US" dirty="0"/>
              <a:t>- Seek for the image of interest. 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Measurement of pattern </a:t>
            </a:r>
            <a:r>
              <a:rPr lang="en-US" dirty="0"/>
              <a:t>– Measures various objects in an image.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Recognition </a:t>
            </a:r>
            <a:r>
              <a:rPr lang="en-US" dirty="0"/>
              <a:t>– Distinguish the objects in an image. </a:t>
            </a:r>
          </a:p>
          <a:p>
            <a:pPr algn="just"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06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Analog Image </a:t>
            </a:r>
            <a:r>
              <a:rPr lang="en-US" dirty="0" smtClean="0"/>
              <a:t>Processing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Digital </a:t>
            </a:r>
            <a:r>
              <a:rPr lang="en-US" dirty="0"/>
              <a:t>Image </a:t>
            </a:r>
            <a:r>
              <a:rPr lang="en-US" dirty="0" smtClean="0"/>
              <a:t>Processing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Optical </a:t>
            </a:r>
            <a:r>
              <a:rPr lang="en-US" dirty="0"/>
              <a:t>Image Processing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26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10096500" cy="4294759"/>
          </a:xfrm>
        </p:spPr>
        <p:txBody>
          <a:bodyPr>
            <a:normAutofit/>
          </a:bodyPr>
          <a:lstStyle/>
          <a:p>
            <a:pPr marL="0" indent="0" algn="just">
              <a:buNone/>
              <a:defRPr/>
            </a:pPr>
            <a:r>
              <a:rPr lang="en-US" dirty="0" smtClean="0"/>
              <a:t>Digital </a:t>
            </a:r>
            <a:r>
              <a:rPr lang="en-US" dirty="0"/>
              <a:t>image is composed of  finite number of </a:t>
            </a:r>
            <a:r>
              <a:rPr lang="en-US" dirty="0" smtClean="0"/>
              <a:t>elements</a:t>
            </a:r>
          </a:p>
          <a:p>
            <a:pPr algn="just">
              <a:defRPr/>
            </a:pPr>
            <a:r>
              <a:rPr lang="en-US" dirty="0" smtClean="0"/>
              <a:t>Elements </a:t>
            </a:r>
            <a:r>
              <a:rPr lang="en-US" dirty="0"/>
              <a:t>–</a:t>
            </a:r>
            <a:r>
              <a:rPr lang="en-US" sz="3200" dirty="0"/>
              <a:t> </a:t>
            </a:r>
            <a:r>
              <a:rPr lang="en-US" dirty="0"/>
              <a:t>Picture Elements, Image Elements, </a:t>
            </a:r>
            <a:r>
              <a:rPr lang="en-US" dirty="0" err="1"/>
              <a:t>Pels</a:t>
            </a:r>
            <a:r>
              <a:rPr lang="en-US" dirty="0"/>
              <a:t>  or </a:t>
            </a:r>
            <a:r>
              <a:rPr lang="en-US" dirty="0" smtClean="0"/>
              <a:t>Pixels</a:t>
            </a:r>
          </a:p>
          <a:p>
            <a:pPr algn="just">
              <a:defRPr/>
            </a:pPr>
            <a:r>
              <a:rPr lang="en-US" dirty="0" smtClean="0"/>
              <a:t>Pixel </a:t>
            </a:r>
            <a:r>
              <a:rPr lang="en-US" dirty="0"/>
              <a:t>is used to denote the elements of a digital image.</a:t>
            </a:r>
          </a:p>
          <a:p>
            <a:pPr algn="just">
              <a:defRPr/>
            </a:pP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26972" y="3559918"/>
            <a:ext cx="8352634" cy="2196938"/>
            <a:chOff x="-3174" y="-3174"/>
            <a:chExt cx="8572499" cy="2311400"/>
          </a:xfrm>
        </p:grpSpPr>
        <p:pic>
          <p:nvPicPr>
            <p:cNvPr id="5" name="Picture 4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3174" y="19050"/>
              <a:ext cx="3943350" cy="2270125"/>
            </a:xfrm>
            <a:prstGeom prst="rect">
              <a:avLst/>
            </a:prstGeom>
          </p:spPr>
        </p:pic>
        <p:pic>
          <p:nvPicPr>
            <p:cNvPr id="6" name="Picture 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006850" y="-3174"/>
              <a:ext cx="4562475" cy="2311400"/>
            </a:xfrm>
            <a:prstGeom prst="rect">
              <a:avLst/>
            </a:prstGeom>
          </p:spPr>
        </p:pic>
        <p:sp>
          <p:nvSpPr>
            <p:cNvPr id="7" name="Shape 76"/>
            <p:cNvSpPr/>
            <p:nvPr/>
          </p:nvSpPr>
          <p:spPr>
            <a:xfrm>
              <a:off x="5218430" y="643890"/>
              <a:ext cx="203200" cy="194310"/>
            </a:xfrm>
            <a:custGeom>
              <a:avLst/>
              <a:gdLst/>
              <a:ahLst/>
              <a:cxnLst/>
              <a:rect l="0" t="0" r="0" b="0"/>
              <a:pathLst>
                <a:path w="203200" h="194310">
                  <a:moveTo>
                    <a:pt x="101600" y="194310"/>
                  </a:moveTo>
                  <a:lnTo>
                    <a:pt x="0" y="194310"/>
                  </a:lnTo>
                  <a:lnTo>
                    <a:pt x="0" y="0"/>
                  </a:lnTo>
                  <a:lnTo>
                    <a:pt x="203200" y="0"/>
                  </a:lnTo>
                  <a:lnTo>
                    <a:pt x="203200" y="194310"/>
                  </a:lnTo>
                  <a:lnTo>
                    <a:pt x="101600" y="19431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8" name="Shape 77"/>
            <p:cNvSpPr/>
            <p:nvPr/>
          </p:nvSpPr>
          <p:spPr>
            <a:xfrm>
              <a:off x="6195060" y="40640"/>
              <a:ext cx="2317750" cy="2226310"/>
            </a:xfrm>
            <a:custGeom>
              <a:avLst/>
              <a:gdLst/>
              <a:ahLst/>
              <a:cxnLst/>
              <a:rect l="0" t="0" r="0" b="0"/>
              <a:pathLst>
                <a:path w="2317750" h="2226310">
                  <a:moveTo>
                    <a:pt x="1158240" y="2226310"/>
                  </a:moveTo>
                  <a:lnTo>
                    <a:pt x="0" y="2226310"/>
                  </a:lnTo>
                  <a:lnTo>
                    <a:pt x="0" y="0"/>
                  </a:lnTo>
                  <a:lnTo>
                    <a:pt x="2317750" y="0"/>
                  </a:lnTo>
                  <a:lnTo>
                    <a:pt x="2317750" y="2226310"/>
                  </a:lnTo>
                  <a:lnTo>
                    <a:pt x="1158240" y="222631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9" name="Shape 78"/>
            <p:cNvSpPr/>
            <p:nvPr/>
          </p:nvSpPr>
          <p:spPr>
            <a:xfrm>
              <a:off x="5414010" y="586740"/>
              <a:ext cx="698500" cy="151130"/>
            </a:xfrm>
            <a:custGeom>
              <a:avLst/>
              <a:gdLst/>
              <a:ahLst/>
              <a:cxnLst/>
              <a:rect l="0" t="0" r="0" b="0"/>
              <a:pathLst>
                <a:path w="698500" h="151130">
                  <a:moveTo>
                    <a:pt x="0" y="151130"/>
                  </a:moveTo>
                  <a:lnTo>
                    <a:pt x="698500" y="0"/>
                  </a:lnTo>
                </a:path>
              </a:pathLst>
            </a:custGeom>
            <a:ln w="19050" cap="flat">
              <a:miter lim="127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Shape 79"/>
            <p:cNvSpPr/>
            <p:nvPr/>
          </p:nvSpPr>
          <p:spPr>
            <a:xfrm>
              <a:off x="6099810" y="551180"/>
              <a:ext cx="81280" cy="73660"/>
            </a:xfrm>
            <a:custGeom>
              <a:avLst/>
              <a:gdLst/>
              <a:ahLst/>
              <a:cxnLst/>
              <a:rect l="0" t="0" r="0" b="0"/>
              <a:pathLst>
                <a:path w="81280" h="73660">
                  <a:moveTo>
                    <a:pt x="0" y="0"/>
                  </a:moveTo>
                  <a:lnTo>
                    <a:pt x="81280" y="21590"/>
                  </a:lnTo>
                  <a:lnTo>
                    <a:pt x="16510" y="7366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F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Shape 80"/>
            <p:cNvSpPr/>
            <p:nvPr/>
          </p:nvSpPr>
          <p:spPr>
            <a:xfrm>
              <a:off x="6804660" y="618490"/>
              <a:ext cx="88900" cy="91440"/>
            </a:xfrm>
            <a:custGeom>
              <a:avLst/>
              <a:gdLst/>
              <a:ahLst/>
              <a:cxnLst/>
              <a:rect l="0" t="0" r="0" b="0"/>
              <a:pathLst>
                <a:path w="88900" h="91440">
                  <a:moveTo>
                    <a:pt x="45720" y="91440"/>
                  </a:moveTo>
                  <a:lnTo>
                    <a:pt x="0" y="91440"/>
                  </a:lnTo>
                  <a:lnTo>
                    <a:pt x="0" y="0"/>
                  </a:lnTo>
                  <a:lnTo>
                    <a:pt x="88900" y="0"/>
                  </a:lnTo>
                  <a:lnTo>
                    <a:pt x="88900" y="91440"/>
                  </a:lnTo>
                  <a:lnTo>
                    <a:pt x="45720" y="9144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198360" y="404460"/>
              <a:ext cx="93914" cy="188704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CC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1 </a:t>
              </a:r>
              <a:endParaRPr lang="en-US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269353" y="404460"/>
              <a:ext cx="392039" cy="188704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CC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 pixel </a:t>
              </a:r>
              <a:endParaRPr lang="en-US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Shape 82"/>
            <p:cNvSpPr/>
            <p:nvPr/>
          </p:nvSpPr>
          <p:spPr>
            <a:xfrm>
              <a:off x="6979920" y="483870"/>
              <a:ext cx="204470" cy="111760"/>
            </a:xfrm>
            <a:custGeom>
              <a:avLst/>
              <a:gdLst/>
              <a:ahLst/>
              <a:cxnLst/>
              <a:rect l="0" t="0" r="0" b="0"/>
              <a:pathLst>
                <a:path w="204470" h="111760">
                  <a:moveTo>
                    <a:pt x="204470" y="0"/>
                  </a:moveTo>
                  <a:lnTo>
                    <a:pt x="0" y="111760"/>
                  </a:lnTo>
                </a:path>
              </a:pathLst>
            </a:custGeom>
            <a:ln w="19050" cap="flat">
              <a:miter lim="127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Shape 83"/>
            <p:cNvSpPr/>
            <p:nvPr/>
          </p:nvSpPr>
          <p:spPr>
            <a:xfrm>
              <a:off x="6917690" y="560070"/>
              <a:ext cx="85090" cy="69850"/>
            </a:xfrm>
            <a:custGeom>
              <a:avLst/>
              <a:gdLst/>
              <a:ahLst/>
              <a:cxnLst/>
              <a:rect l="0" t="0" r="0" b="0"/>
              <a:pathLst>
                <a:path w="85090" h="69850">
                  <a:moveTo>
                    <a:pt x="48260" y="0"/>
                  </a:moveTo>
                  <a:lnTo>
                    <a:pt x="85090" y="66040"/>
                  </a:lnTo>
                  <a:lnTo>
                    <a:pt x="0" y="69850"/>
                  </a:lnTo>
                  <a:lnTo>
                    <a:pt x="4826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F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107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9372"/>
            <a:ext cx="10096500" cy="1150907"/>
          </a:xfrm>
        </p:spPr>
        <p:txBody>
          <a:bodyPr/>
          <a:lstStyle/>
          <a:p>
            <a:r>
              <a:rPr lang="en-US" dirty="0" smtClean="0"/>
              <a:t>Digital Image Processing(DIP)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65135"/>
            <a:ext cx="10954512" cy="209474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/>
              <a:t>Digital </a:t>
            </a:r>
            <a:r>
              <a:rPr lang="en-US" dirty="0"/>
              <a:t>Image Processing deals with images which are two-dimensional entities (such as scanned office documents, x-ray films, satellite pictures, </a:t>
            </a:r>
            <a:r>
              <a:rPr lang="en-US" dirty="0" smtClean="0"/>
              <a:t>etc.) </a:t>
            </a:r>
            <a:r>
              <a:rPr lang="en-US" dirty="0"/>
              <a:t>captured electronically through a scanner or camera system that </a:t>
            </a:r>
            <a:r>
              <a:rPr lang="en-US" dirty="0" smtClean="0"/>
              <a:t>digitizes </a:t>
            </a:r>
            <a:r>
              <a:rPr lang="en-US" dirty="0"/>
              <a:t>the spatially continuous coordinates to a sequence of 0’s and 1’s.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47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ertical Lexicon design templat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tx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Vertical lexicon design slides.potx" id="{49C7086D-B6BF-42C9-B2E9-7A6F5A963EAA}" vid="{839E83B1-FF0C-49E8-8563-59D864F05AE3}"/>
    </a:ext>
  </a:extLst>
</a:theme>
</file>

<file path=ppt/theme/theme2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4BEBB951-DE64-4CB8-9E1C-184A357AD7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EEE0F9-7BC9-4998-8617-7CC115AD97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1BD8E5-A18E-435C-B431-90A6B59F4B6F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TF03460611</Template>
  <TotalTime>468</TotalTime>
  <Words>857</Words>
  <Application>Microsoft Office PowerPoint</Application>
  <PresentationFormat>Widescreen</PresentationFormat>
  <Paragraphs>123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</vt:lpstr>
      <vt:lpstr>Franklin Gothic Book</vt:lpstr>
      <vt:lpstr>Viner Hand ITC</vt:lpstr>
      <vt:lpstr>Wingdings 2</vt:lpstr>
      <vt:lpstr>Vertical Lexicon design template</vt:lpstr>
      <vt:lpstr>Digital Image Processing</vt:lpstr>
      <vt:lpstr>Content </vt:lpstr>
      <vt:lpstr>What is Image Processing</vt:lpstr>
      <vt:lpstr>Applications</vt:lpstr>
      <vt:lpstr>Components of Image Processing</vt:lpstr>
      <vt:lpstr>Purpose of Image Processing</vt:lpstr>
      <vt:lpstr>Types </vt:lpstr>
      <vt:lpstr>Digital Image</vt:lpstr>
      <vt:lpstr>Digital Image Processing(DIP)</vt:lpstr>
      <vt:lpstr>PowerPoint Presentation</vt:lpstr>
      <vt:lpstr>PowerPoint Presentation</vt:lpstr>
      <vt:lpstr>History of DIP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Disadvantages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</dc:title>
  <dc:creator>USER</dc:creator>
  <cp:lastModifiedBy>USER</cp:lastModifiedBy>
  <cp:revision>51</cp:revision>
  <dcterms:created xsi:type="dcterms:W3CDTF">2018-10-30T09:09:34Z</dcterms:created>
  <dcterms:modified xsi:type="dcterms:W3CDTF">2018-11-06T15:24:26Z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